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38" r:id="rId1"/>
  </p:sldMasterIdLst>
  <p:notesMasterIdLst>
    <p:notesMasterId r:id="rId27"/>
  </p:notesMasterIdLst>
  <p:sldIdLst>
    <p:sldId id="256" r:id="rId2"/>
    <p:sldId id="259" r:id="rId3"/>
    <p:sldId id="257" r:id="rId4"/>
    <p:sldId id="290" r:id="rId5"/>
    <p:sldId id="291" r:id="rId6"/>
    <p:sldId id="292" r:id="rId7"/>
    <p:sldId id="293" r:id="rId8"/>
    <p:sldId id="301" r:id="rId9"/>
    <p:sldId id="295" r:id="rId10"/>
    <p:sldId id="302" r:id="rId11"/>
    <p:sldId id="297" r:id="rId12"/>
    <p:sldId id="306" r:id="rId13"/>
    <p:sldId id="303" r:id="rId14"/>
    <p:sldId id="299" r:id="rId15"/>
    <p:sldId id="304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27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27D"/>
    <a:srgbClr val="E21823"/>
    <a:srgbClr val="A6A8AB"/>
    <a:srgbClr val="010101"/>
    <a:srgbClr val="0026F8"/>
    <a:srgbClr val="D6D6D6"/>
    <a:srgbClr val="A8A7A9"/>
    <a:srgbClr val="A8AAAE"/>
    <a:srgbClr val="FA4238"/>
    <a:srgbClr val="1347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35" autoAdjust="0"/>
    <p:restoredTop sz="94648"/>
  </p:normalViewPr>
  <p:slideViewPr>
    <p:cSldViewPr snapToGrid="0">
      <p:cViewPr varScale="1">
        <p:scale>
          <a:sx n="117" d="100"/>
          <a:sy n="117" d="100"/>
        </p:scale>
        <p:origin x="4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8B3BF5-5F7E-4812-AF68-76D4738691C1}" type="datetimeFigureOut">
              <a:rPr lang="en-GB" smtClean="0"/>
              <a:t>27/04/2022</a:t>
            </a:fld>
            <a:endParaRPr lang="en-GB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2C4406-655F-41EB-BA84-15ABB77104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9378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5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42806-CEA9-45BA-826E-434CC98661E7}" type="datetimeFigureOut">
              <a:rPr lang="en-GB" smtClean="0"/>
              <a:t>27/04/2022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132B4-FA79-433F-9892-2EACE891A4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2600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42806-CEA9-45BA-826E-434CC98661E7}" type="datetimeFigureOut">
              <a:rPr lang="en-GB" smtClean="0"/>
              <a:t>27/04/2022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132B4-FA79-433F-9892-2EACE891A4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8867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7" y="937260"/>
            <a:ext cx="6198489" cy="4983480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42806-CEA9-45BA-826E-434CC98661E7}" type="datetimeFigureOut">
              <a:rPr lang="en-GB" smtClean="0"/>
              <a:t>27/04/2022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132B4-FA79-433F-9892-2EACE891A4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9317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42806-CEA9-45BA-826E-434CC98661E7}" type="datetimeFigureOut">
              <a:rPr lang="en-GB" smtClean="0"/>
              <a:t>27/04/2022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132B4-FA79-433F-9892-2EACE891A4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7881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5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42806-CEA9-45BA-826E-434CC98661E7}" type="datetimeFigureOut">
              <a:rPr lang="en-GB" smtClean="0"/>
              <a:t>27/04/2022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132B4-FA79-433F-9892-2EACE891A4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094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7" y="2638044"/>
            <a:ext cx="4270247" cy="3101982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42806-CEA9-45BA-826E-434CC98661E7}" type="datetimeFigureOut">
              <a:rPr lang="en-GB" smtClean="0"/>
              <a:t>27/04/2022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132B4-FA79-433F-9892-2EACE891A4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274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5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189" indent="0">
              <a:buNone/>
              <a:defRPr sz="19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7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5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189" indent="0">
              <a:buNone/>
              <a:defRPr sz="19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42806-CEA9-45BA-826E-434CC98661E7}" type="datetimeFigureOut">
              <a:rPr lang="en-GB" smtClean="0"/>
              <a:t>27/04/2022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132B4-FA79-433F-9892-2EACE891A4B5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08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42806-CEA9-45BA-826E-434CC98661E7}" type="datetimeFigureOut">
              <a:rPr lang="en-GB" smtClean="0"/>
              <a:t>27/04/2022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132B4-FA79-433F-9892-2EACE891A4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508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42806-CEA9-45BA-826E-434CC98661E7}" type="datetimeFigureOut">
              <a:rPr lang="en-GB" smtClean="0"/>
              <a:t>27/04/2022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132B4-FA79-433F-9892-2EACE891A4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030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30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42806-CEA9-45BA-826E-434CC98661E7}" type="datetimeFigureOut">
              <a:rPr lang="en-GB" smtClean="0"/>
              <a:t>27/04/2022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4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132B4-FA79-433F-9892-2EACE891A4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9862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9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6001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20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8D42806-CEA9-45BA-826E-434CC98661E7}" type="datetimeFigureOut">
              <a:rPr lang="en-GB" smtClean="0"/>
              <a:t>27/04/2022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5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132B4-FA79-433F-9892-2EACE891A4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3150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6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7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8D42806-CEA9-45BA-826E-434CC98661E7}" type="datetimeFigureOut">
              <a:rPr lang="en-GB" smtClean="0"/>
              <a:t>27/04/2022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1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3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06A132B4-FA79-433F-9892-2EACE891A4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550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9" r:id="rId1"/>
    <p:sldLayoutId id="2147484040" r:id="rId2"/>
    <p:sldLayoutId id="2147484041" r:id="rId3"/>
    <p:sldLayoutId id="2147484042" r:id="rId4"/>
    <p:sldLayoutId id="2147484043" r:id="rId5"/>
    <p:sldLayoutId id="2147484044" r:id="rId6"/>
    <p:sldLayoutId id="2147484045" r:id="rId7"/>
    <p:sldLayoutId id="2147484046" r:id="rId8"/>
    <p:sldLayoutId id="2147484047" r:id="rId9"/>
    <p:sldLayoutId id="2147484048" r:id="rId10"/>
    <p:sldLayoutId id="2147484049" r:id="rId11"/>
  </p:sldLayoutIdLst>
  <p:txStyles>
    <p:titleStyle>
      <a:lvl1pPr algn="ctr" defTabSz="914377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189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783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377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2971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30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276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09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28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ingle-responsibility_principle" TargetMode="External"/><Relationship Id="rId2" Type="http://schemas.openxmlformats.org/officeDocument/2006/relationships/hyperlink" Target="https://www.udemy.com/course/temiz-kod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Software_design_pattern" TargetMode="External"/><Relationship Id="rId5" Type="http://schemas.openxmlformats.org/officeDocument/2006/relationships/hyperlink" Target="https://en.wikipedia.org/wiki/Open&#8211;closed_principle" TargetMode="External"/><Relationship Id="rId4" Type="http://schemas.openxmlformats.org/officeDocument/2006/relationships/hyperlink" Target="https://medium.com/backticks-tildes/b34ce2f1e898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2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3AB646E-4E34-4480-B546-9E770C7203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err="1">
                <a:ea typeface="Cambria" panose="02040503050406030204" pitchFamily="18" charset="0"/>
                <a:cs typeface="Calibri" panose="020F0502020204030204" pitchFamily="34" charset="0"/>
              </a:rPr>
              <a:t>Clean</a:t>
            </a:r>
            <a:r>
              <a:rPr lang="tr-TR" dirty="0"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tr-TR" dirty="0" err="1">
                <a:ea typeface="Cambria" panose="02040503050406030204" pitchFamily="18" charset="0"/>
                <a:cs typeface="Calibri" panose="020F0502020204030204" pitchFamily="34" charset="0"/>
              </a:rPr>
              <a:t>code</a:t>
            </a:r>
            <a:r>
              <a:rPr lang="tr-TR" dirty="0">
                <a:ea typeface="Cambria" panose="02040503050406030204" pitchFamily="18" charset="0"/>
                <a:cs typeface="Calibri" panose="020F0502020204030204" pitchFamily="34" charset="0"/>
              </a:rPr>
              <a:t> - II</a:t>
            </a:r>
            <a:endParaRPr lang="en-GB" dirty="0"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9843CB99-BDBA-4D5C-9A2C-93F9F349D8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>
                <a:cs typeface="Calibri" panose="020F0502020204030204" pitchFamily="34" charset="0"/>
              </a:rPr>
              <a:t>Akın</a:t>
            </a:r>
            <a:r>
              <a:rPr lang="en-GB" dirty="0">
                <a:cs typeface="Calibri" panose="020F0502020204030204" pitchFamily="34" charset="0"/>
              </a:rPr>
              <a:t> </a:t>
            </a:r>
            <a:r>
              <a:rPr lang="en-GB" dirty="0" err="1">
                <a:cs typeface="Calibri" panose="020F0502020204030204" pitchFamily="34" charset="0"/>
              </a:rPr>
              <a:t>Kaldıroğlu</a:t>
            </a:r>
            <a:r>
              <a:rPr lang="tr-TR" dirty="0">
                <a:cs typeface="Calibri" panose="020F0502020204030204" pitchFamily="34" charset="0"/>
              </a:rPr>
              <a:t>’</a:t>
            </a:r>
            <a:r>
              <a:rPr lang="tr-TR" dirty="0" err="1">
                <a:cs typeface="Calibri" panose="020F0502020204030204" pitchFamily="34" charset="0"/>
              </a:rPr>
              <a:t>nun</a:t>
            </a:r>
            <a:r>
              <a:rPr lang="tr-TR" dirty="0">
                <a:cs typeface="Calibri" panose="020F0502020204030204" pitchFamily="34" charset="0"/>
              </a:rPr>
              <a:t> </a:t>
            </a:r>
            <a:r>
              <a:rPr lang="tr-TR" dirty="0" err="1">
                <a:cs typeface="Calibri" panose="020F0502020204030204" pitchFamily="34" charset="0"/>
              </a:rPr>
              <a:t>Clean</a:t>
            </a:r>
            <a:r>
              <a:rPr lang="tr-TR" dirty="0">
                <a:cs typeface="Calibri" panose="020F0502020204030204" pitchFamily="34" charset="0"/>
              </a:rPr>
              <a:t> </a:t>
            </a:r>
            <a:r>
              <a:rPr lang="tr-TR" dirty="0" err="1">
                <a:cs typeface="Calibri" panose="020F0502020204030204" pitchFamily="34" charset="0"/>
              </a:rPr>
              <a:t>Code</a:t>
            </a:r>
            <a:r>
              <a:rPr lang="tr-TR" dirty="0">
                <a:cs typeface="Calibri" panose="020F0502020204030204" pitchFamily="34" charset="0"/>
              </a:rPr>
              <a:t> serisinden</a:t>
            </a:r>
            <a:r>
              <a:rPr lang="tr-TR" baseline="30000" dirty="0">
                <a:cs typeface="Calibri" panose="020F0502020204030204" pitchFamily="34" charset="0"/>
              </a:rPr>
              <a:t>[0]</a:t>
            </a:r>
            <a:r>
              <a:rPr lang="tr-TR" dirty="0">
                <a:cs typeface="Calibri" panose="020F0502020204030204" pitchFamily="34" charset="0"/>
              </a:rPr>
              <a:t> derlemeler</a:t>
            </a:r>
            <a:endParaRPr lang="en-GB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062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8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ikdörtgen 7">
            <a:extLst>
              <a:ext uri="{FF2B5EF4-FFF2-40B4-BE49-F238E27FC236}">
                <a16:creationId xmlns:a16="http://schemas.microsoft.com/office/drawing/2014/main" id="{7B4DA3FF-2EC7-3F64-CCD0-757FC173B355}"/>
              </a:ext>
            </a:extLst>
          </p:cNvPr>
          <p:cNvSpPr/>
          <p:nvPr/>
        </p:nvSpPr>
        <p:spPr>
          <a:xfrm>
            <a:off x="1708185" y="2635320"/>
            <a:ext cx="4143975" cy="31008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EE7EE2DC-77AC-5869-730C-E7C219994D7B}"/>
              </a:ext>
            </a:extLst>
          </p:cNvPr>
          <p:cNvSpPr/>
          <p:nvPr/>
        </p:nvSpPr>
        <p:spPr>
          <a:xfrm>
            <a:off x="6338889" y="2639215"/>
            <a:ext cx="4143975" cy="3100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5130" name="Picture 10">
            <a:extLst>
              <a:ext uri="{FF2B5EF4-FFF2-40B4-BE49-F238E27FC236}">
                <a16:creationId xmlns:a16="http://schemas.microsoft.com/office/drawing/2014/main" id="{A1307FF7-D6FE-8958-27F3-6943C4FE7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08186" y="2640389"/>
            <a:ext cx="4143973" cy="310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DFE83CA2-57F5-A9D0-484C-6F9F08957066}"/>
              </a:ext>
            </a:extLst>
          </p:cNvPr>
          <p:cNvSpPr txBox="1"/>
          <p:nvPr/>
        </p:nvSpPr>
        <p:spPr>
          <a:xfrm>
            <a:off x="1708186" y="5740025"/>
            <a:ext cx="414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Derick</a:t>
            </a:r>
            <a:r>
              <a:rPr lang="tr-T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tr-TR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Bailey</a:t>
            </a:r>
            <a:r>
              <a:rPr lang="tr-T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CC-SA 3.0</a:t>
            </a:r>
          </a:p>
        </p:txBody>
      </p:sp>
      <p:sp>
        <p:nvSpPr>
          <p:cNvPr id="9" name="Başlık 8">
            <a:extLst>
              <a:ext uri="{FF2B5EF4-FFF2-40B4-BE49-F238E27FC236}">
                <a16:creationId xmlns:a16="http://schemas.microsoft.com/office/drawing/2014/main" id="{1DCAC023-2240-FD88-CA74-9C46F1BD1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cs typeface="Arial" panose="020B0604020202020204" pitchFamily="34" charset="0"/>
              </a:rPr>
              <a:t>Lıskov</a:t>
            </a:r>
            <a:r>
              <a:rPr lang="tr-TR" dirty="0">
                <a:cs typeface="Arial" panose="020B0604020202020204" pitchFamily="34" charset="0"/>
              </a:rPr>
              <a:t> </a:t>
            </a:r>
            <a:r>
              <a:rPr lang="tr-TR" dirty="0" err="1">
                <a:cs typeface="Arial" panose="020B0604020202020204" pitchFamily="34" charset="0"/>
              </a:rPr>
              <a:t>substıtutıon</a:t>
            </a:r>
            <a:r>
              <a:rPr lang="tr-TR" dirty="0">
                <a:cs typeface="Arial" panose="020B0604020202020204" pitchFamily="34" charset="0"/>
              </a:rPr>
              <a:t> (</a:t>
            </a:r>
            <a:r>
              <a:rPr lang="tr-TR" dirty="0" err="1">
                <a:cs typeface="Arial" panose="020B0604020202020204" pitchFamily="34" charset="0"/>
              </a:rPr>
              <a:t>lsp</a:t>
            </a:r>
            <a:r>
              <a:rPr lang="tr-TR" dirty="0">
                <a:cs typeface="Arial" panose="020B0604020202020204" pitchFamily="34" charset="0"/>
              </a:rPr>
              <a:t>)</a:t>
            </a:r>
            <a:endParaRPr lang="tr-TR" dirty="0"/>
          </a:p>
        </p:txBody>
      </p:sp>
      <p:pic>
        <p:nvPicPr>
          <p:cNvPr id="5132" name="Picture 12">
            <a:extLst>
              <a:ext uri="{FF2B5EF4-FFF2-40B4-BE49-F238E27FC236}">
                <a16:creationId xmlns:a16="http://schemas.microsoft.com/office/drawing/2014/main" id="{EA8EAB6B-9227-960F-4B19-8F6E4685A1E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76267" y="2635319"/>
            <a:ext cx="3469220" cy="310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Metin kutusu 20">
            <a:extLst>
              <a:ext uri="{FF2B5EF4-FFF2-40B4-BE49-F238E27FC236}">
                <a16:creationId xmlns:a16="http://schemas.microsoft.com/office/drawing/2014/main" id="{EB1843A2-FF04-9565-AA7F-DF92FDEBDD80}"/>
              </a:ext>
            </a:extLst>
          </p:cNvPr>
          <p:cNvSpPr txBox="1"/>
          <p:nvPr/>
        </p:nvSpPr>
        <p:spPr>
          <a:xfrm>
            <a:off x="6338890" y="5740025"/>
            <a:ext cx="414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Ugona</a:t>
            </a:r>
            <a:r>
              <a:rPr lang="tr-T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tr-TR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Thelma</a:t>
            </a:r>
            <a:r>
              <a:rPr lang="tr-TR" baseline="30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[2]</a:t>
            </a:r>
            <a:endParaRPr lang="tr-TR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6671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8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A974B0E-2DE8-467A-AFB1-7E384E4CA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cs typeface="Arial" panose="020B0604020202020204" pitchFamily="34" charset="0"/>
              </a:rPr>
              <a:t>INTERFACE SEGREGATION (ISP)</a:t>
            </a:r>
            <a:endParaRPr lang="en-GB" dirty="0">
              <a:cs typeface="Arial" panose="020B0604020202020204" pitchFamily="34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28CD577-421A-4914-9A0F-C8C0E2706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Bu prensibe göre hiçbir sınıf, </a:t>
            </a:r>
            <a:r>
              <a:rPr lang="tr-TR" sz="22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kullanmadığı işlevsellikleri</a:t>
            </a:r>
            <a:r>
              <a:rPr lang="tr-TR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(metotları ve özellikleri) </a:t>
            </a:r>
            <a:r>
              <a:rPr lang="tr-TR" sz="22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barındırmak zorunda kalmamalıdır</a:t>
            </a:r>
            <a:r>
              <a:rPr lang="tr-TR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pPr marL="0" indent="0">
              <a:buNone/>
            </a:pPr>
            <a:r>
              <a:rPr lang="tr-TR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Bu zorunluluğu yaratan yanlış </a:t>
            </a:r>
            <a:r>
              <a:rPr lang="tr-TR" sz="2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interface</a:t>
            </a:r>
            <a:r>
              <a:rPr lang="tr-TR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kullanımının önüne geçilebilmesi için </a:t>
            </a:r>
            <a:r>
              <a:rPr lang="tr-TR" sz="2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interface’ler</a:t>
            </a:r>
            <a:r>
              <a:rPr lang="tr-TR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tr-TR" sz="22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tek sorumluluğa sahip</a:t>
            </a:r>
            <a:r>
              <a:rPr lang="tr-TR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daha </a:t>
            </a:r>
            <a:r>
              <a:rPr lang="tr-TR" sz="22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küçük</a:t>
            </a:r>
            <a:r>
              <a:rPr lang="tr-TR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ve </a:t>
            </a:r>
            <a:r>
              <a:rPr lang="tr-TR" sz="22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modüler</a:t>
            </a:r>
            <a:r>
              <a:rPr lang="tr-TR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parçalar şeklinde tasarlanabilir.</a:t>
            </a:r>
          </a:p>
        </p:txBody>
      </p:sp>
    </p:spTree>
    <p:extLst>
      <p:ext uri="{BB962C8B-B14F-4D97-AF65-F5344CB8AC3E}">
        <p14:creationId xmlns:p14="http://schemas.microsoft.com/office/powerpoint/2010/main" val="2391440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8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tin kutusu 6">
            <a:extLst>
              <a:ext uri="{FF2B5EF4-FFF2-40B4-BE49-F238E27FC236}">
                <a16:creationId xmlns:a16="http://schemas.microsoft.com/office/drawing/2014/main" id="{DFE83CA2-57F5-A9D0-484C-6F9F08957066}"/>
              </a:ext>
            </a:extLst>
          </p:cNvPr>
          <p:cNvSpPr txBox="1"/>
          <p:nvPr/>
        </p:nvSpPr>
        <p:spPr>
          <a:xfrm>
            <a:off x="3511507" y="5998029"/>
            <a:ext cx="5168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Anonim</a:t>
            </a:r>
          </a:p>
        </p:txBody>
      </p:sp>
      <p:sp>
        <p:nvSpPr>
          <p:cNvPr id="9" name="Başlık 8">
            <a:extLst>
              <a:ext uri="{FF2B5EF4-FFF2-40B4-BE49-F238E27FC236}">
                <a16:creationId xmlns:a16="http://schemas.microsoft.com/office/drawing/2014/main" id="{1DCAC023-2240-FD88-CA74-9C46F1BD1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cs typeface="Arial" panose="020B0604020202020204" pitchFamily="34" charset="0"/>
              </a:rPr>
              <a:t>INTERFACE SEGREGATION (ISP)</a:t>
            </a:r>
            <a:endParaRPr lang="tr-TR"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47BFA241-DD35-C2C3-4CFD-6E8F01430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11507" y="2407809"/>
            <a:ext cx="5168987" cy="359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995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8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tin kutusu 6">
            <a:extLst>
              <a:ext uri="{FF2B5EF4-FFF2-40B4-BE49-F238E27FC236}">
                <a16:creationId xmlns:a16="http://schemas.microsoft.com/office/drawing/2014/main" id="{DFE83CA2-57F5-A9D0-484C-6F9F08957066}"/>
              </a:ext>
            </a:extLst>
          </p:cNvPr>
          <p:cNvSpPr txBox="1"/>
          <p:nvPr/>
        </p:nvSpPr>
        <p:spPr>
          <a:xfrm>
            <a:off x="2590800" y="5998029"/>
            <a:ext cx="701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Ugona</a:t>
            </a:r>
            <a:r>
              <a:rPr lang="tr-T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tr-TR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Thelma</a:t>
            </a:r>
            <a:r>
              <a:rPr lang="tr-TR" baseline="30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[2]</a:t>
            </a:r>
            <a:endParaRPr lang="tr-TR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Başlık 8">
            <a:extLst>
              <a:ext uri="{FF2B5EF4-FFF2-40B4-BE49-F238E27FC236}">
                <a16:creationId xmlns:a16="http://schemas.microsoft.com/office/drawing/2014/main" id="{1DCAC023-2240-FD88-CA74-9C46F1BD1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cs typeface="Arial" panose="020B0604020202020204" pitchFamily="34" charset="0"/>
              </a:rPr>
              <a:t>INTERFACE SEGREGATION (ISP)</a:t>
            </a:r>
            <a:endParaRPr lang="tr-TR"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47BFA241-DD35-C2C3-4CFD-6E8F01430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90800" y="2450319"/>
            <a:ext cx="70104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458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8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A974B0E-2DE8-467A-AFB1-7E384E4CA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cs typeface="Arial" panose="020B0604020202020204" pitchFamily="34" charset="0"/>
              </a:rPr>
              <a:t>DEPENDENCY INVERSION (DIP)</a:t>
            </a:r>
            <a:endParaRPr lang="en-GB" dirty="0">
              <a:cs typeface="Arial" panose="020B0604020202020204" pitchFamily="34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28CD577-421A-4914-9A0F-C8C0E2706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r-TR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Yüksek seviyeli modüller, düşük seviyeli modüllere bağımlı olmamalıdır. </a:t>
            </a:r>
          </a:p>
          <a:p>
            <a:r>
              <a:rPr lang="tr-TR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Soyutlamalar detaylara bağımlı olmamalıdır. Detaylar soyutlamalara bağımlı olmalıdır.</a:t>
            </a:r>
          </a:p>
          <a:p>
            <a:endParaRPr lang="tr-TR" sz="2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None/>
            </a:pPr>
            <a:r>
              <a:rPr lang="tr-TR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Kod yazma sürecinde yüksek seviyeli ve düşük seviyeli modüller arasına gerekli soyutlama katmanları eklenerek modüller arası bu bağımlılık yok edilebilir.</a:t>
            </a:r>
          </a:p>
        </p:txBody>
      </p:sp>
    </p:spTree>
    <p:extLst>
      <p:ext uri="{BB962C8B-B14F-4D97-AF65-F5344CB8AC3E}">
        <p14:creationId xmlns:p14="http://schemas.microsoft.com/office/powerpoint/2010/main" val="4002915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8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ikdörtgen 7">
            <a:extLst>
              <a:ext uri="{FF2B5EF4-FFF2-40B4-BE49-F238E27FC236}">
                <a16:creationId xmlns:a16="http://schemas.microsoft.com/office/drawing/2014/main" id="{95FACDCA-FA6E-30E8-1443-038A87C425A9}"/>
              </a:ext>
            </a:extLst>
          </p:cNvPr>
          <p:cNvSpPr/>
          <p:nvPr/>
        </p:nvSpPr>
        <p:spPr>
          <a:xfrm>
            <a:off x="1708185" y="2635320"/>
            <a:ext cx="4143975" cy="31008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EE7EE2DC-77AC-5869-730C-E7C219994D7B}"/>
              </a:ext>
            </a:extLst>
          </p:cNvPr>
          <p:cNvSpPr/>
          <p:nvPr/>
        </p:nvSpPr>
        <p:spPr>
          <a:xfrm>
            <a:off x="6338889" y="2639215"/>
            <a:ext cx="4143975" cy="3100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DFE83CA2-57F5-A9D0-484C-6F9F08957066}"/>
              </a:ext>
            </a:extLst>
          </p:cNvPr>
          <p:cNvSpPr txBox="1"/>
          <p:nvPr/>
        </p:nvSpPr>
        <p:spPr>
          <a:xfrm>
            <a:off x="1708186" y="5740025"/>
            <a:ext cx="414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Derick</a:t>
            </a:r>
            <a:r>
              <a:rPr lang="tr-T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tr-TR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Bailey</a:t>
            </a:r>
            <a:r>
              <a:rPr lang="tr-T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CC-SA 3.0</a:t>
            </a:r>
          </a:p>
        </p:txBody>
      </p:sp>
      <p:sp>
        <p:nvSpPr>
          <p:cNvPr id="9" name="Başlık 8">
            <a:extLst>
              <a:ext uri="{FF2B5EF4-FFF2-40B4-BE49-F238E27FC236}">
                <a16:creationId xmlns:a16="http://schemas.microsoft.com/office/drawing/2014/main" id="{1DCAC023-2240-FD88-CA74-9C46F1BD1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cs typeface="Arial" panose="020B0604020202020204" pitchFamily="34" charset="0"/>
              </a:rPr>
              <a:t>DEPENDENCY INVERSION (DIP)</a:t>
            </a:r>
            <a:endParaRPr lang="tr-TR" dirty="0"/>
          </a:p>
        </p:txBody>
      </p:sp>
      <p:pic>
        <p:nvPicPr>
          <p:cNvPr id="5132" name="Picture 12">
            <a:extLst>
              <a:ext uri="{FF2B5EF4-FFF2-40B4-BE49-F238E27FC236}">
                <a16:creationId xmlns:a16="http://schemas.microsoft.com/office/drawing/2014/main" id="{EA8EAB6B-9227-960F-4B19-8F6E4685A1E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40679" y="2902557"/>
            <a:ext cx="4140395" cy="257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Metin kutusu 20">
            <a:extLst>
              <a:ext uri="{FF2B5EF4-FFF2-40B4-BE49-F238E27FC236}">
                <a16:creationId xmlns:a16="http://schemas.microsoft.com/office/drawing/2014/main" id="{EB1843A2-FF04-9565-AA7F-DF92FDEBDD80}"/>
              </a:ext>
            </a:extLst>
          </p:cNvPr>
          <p:cNvSpPr txBox="1"/>
          <p:nvPr/>
        </p:nvSpPr>
        <p:spPr>
          <a:xfrm>
            <a:off x="6338890" y="5740025"/>
            <a:ext cx="414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Ugona</a:t>
            </a:r>
            <a:r>
              <a:rPr lang="tr-T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tr-TR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Thelma</a:t>
            </a:r>
            <a:r>
              <a:rPr lang="tr-TR" baseline="30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[2]</a:t>
            </a:r>
            <a:endParaRPr lang="tr-TR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47BFA241-DD35-C2C3-4CFD-6E8F01430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08186" y="2640389"/>
            <a:ext cx="4143973" cy="310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968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8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4C6CFB2D-4838-70AE-2E33-9B9EA07C9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7081" y="1915884"/>
            <a:ext cx="3039944" cy="6964936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2A974B0E-2DE8-467A-AFB1-7E384E4CA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cs typeface="Arial" panose="020B0604020202020204" pitchFamily="34" charset="0"/>
              </a:rPr>
              <a:t>DEMETER KANUNU</a:t>
            </a:r>
            <a:br>
              <a:rPr lang="tr-TR" sz="1400" dirty="0">
                <a:cs typeface="Arial" panose="020B0604020202020204" pitchFamily="34" charset="0"/>
              </a:rPr>
            </a:br>
            <a:r>
              <a:rPr lang="tr-TR" sz="1400" dirty="0">
                <a:cs typeface="Arial" panose="020B0604020202020204" pitchFamily="34" charset="0"/>
              </a:rPr>
              <a:t>(en az bilgi prensibi)</a:t>
            </a:r>
            <a:endParaRPr lang="en-GB" sz="1400" dirty="0">
              <a:cs typeface="Arial" panose="020B0604020202020204" pitchFamily="34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28CD577-421A-4914-9A0F-C8C0E2706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sz="2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Demeter</a:t>
            </a:r>
            <a:r>
              <a:rPr lang="tr-TR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Kanunu (</a:t>
            </a:r>
            <a:r>
              <a:rPr lang="tr-TR" sz="2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Law</a:t>
            </a:r>
            <a:r>
              <a:rPr lang="tr-TR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of </a:t>
            </a:r>
            <a:r>
              <a:rPr lang="tr-TR" sz="2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Demeter</a:t>
            </a:r>
            <a:r>
              <a:rPr lang="tr-TR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/ </a:t>
            </a:r>
            <a:r>
              <a:rPr lang="tr-TR" sz="2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LoD</a:t>
            </a:r>
            <a:r>
              <a:rPr lang="tr-TR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),  daha önce bahsettiğimiz düşük bağımlılığın (</a:t>
            </a:r>
            <a:r>
              <a:rPr lang="tr-TR" sz="2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low</a:t>
            </a:r>
            <a:r>
              <a:rPr lang="tr-TR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tr-TR" sz="2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coupling</a:t>
            </a:r>
            <a:r>
              <a:rPr lang="tr-TR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 özel bir türüdür.</a:t>
            </a:r>
          </a:p>
          <a:p>
            <a:pPr marL="0" indent="0">
              <a:buNone/>
            </a:pPr>
            <a:endParaRPr lang="tr-TR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None/>
            </a:pPr>
            <a:r>
              <a:rPr lang="tr-T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Bu kanun/prensip şu cümlelerden biriyle ifade edilebilir:</a:t>
            </a:r>
          </a:p>
          <a:p>
            <a:r>
              <a:rPr lang="tr-T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Her birim </a:t>
            </a:r>
            <a:r>
              <a:rPr lang="tr-TR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diğer birimlere dair kısıtlı bir bilgiye sahip olmalıdır </a:t>
            </a:r>
            <a:r>
              <a:rPr lang="tr-T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ve </a:t>
            </a:r>
            <a:r>
              <a:rPr lang="tr-TR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yalnızca yakın ilişkili birimlere dair bilgiye sahip olmalıdır</a:t>
            </a:r>
            <a:r>
              <a:rPr lang="tr-T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 </a:t>
            </a:r>
          </a:p>
          <a:p>
            <a:r>
              <a:rPr lang="tr-T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Her birim </a:t>
            </a:r>
            <a:r>
              <a:rPr lang="tr-TR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kendi “arkadaşlarıyla” konuşmalıdır </a:t>
            </a:r>
            <a:r>
              <a:rPr lang="tr-T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tr-TR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don’t</a:t>
            </a:r>
            <a:r>
              <a:rPr lang="tr-T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talk </a:t>
            </a:r>
            <a:r>
              <a:rPr lang="tr-TR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to</a:t>
            </a:r>
            <a:r>
              <a:rPr lang="tr-T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tr-TR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strangers</a:t>
            </a:r>
            <a:r>
              <a:rPr lang="tr-T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).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A9D8C57B-15EA-08A5-B5B1-1A8314B7CDA2}"/>
              </a:ext>
            </a:extLst>
          </p:cNvPr>
          <p:cNvSpPr txBox="1"/>
          <p:nvPr/>
        </p:nvSpPr>
        <p:spPr>
          <a:xfrm>
            <a:off x="0" y="6611781"/>
            <a:ext cx="25138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>
                <a:solidFill>
                  <a:schemeClr val="bg1"/>
                </a:solidFill>
              </a:rPr>
              <a:t>© Marie-Lan </a:t>
            </a:r>
            <a:r>
              <a:rPr lang="tr-TR" sz="1000" dirty="0" err="1">
                <a:solidFill>
                  <a:schemeClr val="bg1"/>
                </a:solidFill>
              </a:rPr>
              <a:t>Nguyen</a:t>
            </a:r>
            <a:r>
              <a:rPr lang="tr-TR" sz="1000" dirty="0">
                <a:solidFill>
                  <a:schemeClr val="bg1"/>
                </a:solidFill>
              </a:rPr>
              <a:t> / </a:t>
            </a:r>
            <a:r>
              <a:rPr lang="tr-TR" sz="1000" dirty="0" err="1">
                <a:solidFill>
                  <a:schemeClr val="bg1"/>
                </a:solidFill>
              </a:rPr>
              <a:t>Wikimedia</a:t>
            </a:r>
            <a:r>
              <a:rPr lang="tr-TR" sz="1000" dirty="0">
                <a:solidFill>
                  <a:schemeClr val="bg1"/>
                </a:solidFill>
              </a:rPr>
              <a:t> </a:t>
            </a:r>
            <a:r>
              <a:rPr lang="tr-TR" sz="1000" dirty="0" err="1">
                <a:solidFill>
                  <a:schemeClr val="bg1"/>
                </a:solidFill>
              </a:rPr>
              <a:t>Commons</a:t>
            </a:r>
            <a:endParaRPr lang="tr-T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182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8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4C6CFB2D-4838-70AE-2E33-9B9EA07C9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7081" y="1915884"/>
            <a:ext cx="3039944" cy="6964936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2A974B0E-2DE8-467A-AFB1-7E384E4CA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cs typeface="Arial" panose="020B0604020202020204" pitchFamily="34" charset="0"/>
              </a:rPr>
              <a:t>DEMETER KANUNU</a:t>
            </a:r>
            <a:br>
              <a:rPr lang="tr-TR" sz="1400" dirty="0">
                <a:cs typeface="Arial" panose="020B0604020202020204" pitchFamily="34" charset="0"/>
              </a:rPr>
            </a:br>
            <a:r>
              <a:rPr lang="tr-TR" sz="1400" dirty="0">
                <a:cs typeface="Arial" panose="020B0604020202020204" pitchFamily="34" charset="0"/>
              </a:rPr>
              <a:t>(en az bilgi prensibi)</a:t>
            </a:r>
            <a:endParaRPr lang="en-GB" sz="1400" dirty="0">
              <a:cs typeface="Arial" panose="020B0604020202020204" pitchFamily="34" charset="0"/>
            </a:endParaRP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AD24BB5D-F6F8-54A7-5A28-C2976F8B47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21055" y="2638425"/>
            <a:ext cx="7549891" cy="3101975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A9D8C57B-15EA-08A5-B5B1-1A8314B7CDA2}"/>
              </a:ext>
            </a:extLst>
          </p:cNvPr>
          <p:cNvSpPr txBox="1"/>
          <p:nvPr/>
        </p:nvSpPr>
        <p:spPr>
          <a:xfrm>
            <a:off x="0" y="6611781"/>
            <a:ext cx="25138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>
                <a:solidFill>
                  <a:schemeClr val="bg1"/>
                </a:solidFill>
              </a:rPr>
              <a:t>© Marie-Lan </a:t>
            </a:r>
            <a:r>
              <a:rPr lang="tr-TR" sz="1000" dirty="0" err="1">
                <a:solidFill>
                  <a:schemeClr val="bg1"/>
                </a:solidFill>
              </a:rPr>
              <a:t>Nguyen</a:t>
            </a:r>
            <a:r>
              <a:rPr lang="tr-TR" sz="1000" dirty="0">
                <a:solidFill>
                  <a:schemeClr val="bg1"/>
                </a:solidFill>
              </a:rPr>
              <a:t> / </a:t>
            </a:r>
            <a:r>
              <a:rPr lang="tr-TR" sz="1000" dirty="0" err="1">
                <a:solidFill>
                  <a:schemeClr val="bg1"/>
                </a:solidFill>
              </a:rPr>
              <a:t>Wikimedia</a:t>
            </a:r>
            <a:r>
              <a:rPr lang="tr-TR" sz="1000" dirty="0">
                <a:solidFill>
                  <a:schemeClr val="bg1"/>
                </a:solidFill>
              </a:rPr>
              <a:t> </a:t>
            </a:r>
            <a:r>
              <a:rPr lang="tr-TR" sz="1000" dirty="0" err="1">
                <a:solidFill>
                  <a:schemeClr val="bg1"/>
                </a:solidFill>
              </a:rPr>
              <a:t>Commons</a:t>
            </a:r>
            <a:endParaRPr lang="tr-T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75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8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A974B0E-2DE8-467A-AFB1-7E384E4CA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cs typeface="Arial" panose="020B0604020202020204" pitchFamily="34" charset="0"/>
              </a:rPr>
              <a:t>GRASP</a:t>
            </a:r>
            <a:endParaRPr lang="en-GB" sz="1400" dirty="0">
              <a:cs typeface="Arial" panose="020B0604020202020204" pitchFamily="34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28CD577-421A-4914-9A0F-C8C0E2706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“General </a:t>
            </a:r>
            <a:r>
              <a:rPr lang="tr-TR" sz="2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Responsibility</a:t>
            </a:r>
            <a:r>
              <a:rPr lang="tr-TR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tr-TR" sz="2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Assignment</a:t>
            </a:r>
            <a:r>
              <a:rPr lang="tr-TR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Software </a:t>
            </a:r>
            <a:r>
              <a:rPr lang="tr-TR" sz="2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Patterns</a:t>
            </a:r>
            <a:r>
              <a:rPr lang="tr-TR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 ifadesinin kısaltmasıdır.</a:t>
            </a:r>
            <a:br>
              <a:rPr lang="tr-TR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tr-TR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(Genel Sorumluluk Atama Yazılım Örüntüleri)</a:t>
            </a:r>
          </a:p>
          <a:p>
            <a:r>
              <a:rPr lang="tr-TR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Temel hedef sorumlulukları bulmak ve onları nesnelere atamaktır.</a:t>
            </a:r>
          </a:p>
          <a:p>
            <a:r>
              <a:rPr lang="tr-TR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9 temel prensipten oluşur.</a:t>
            </a:r>
          </a:p>
        </p:txBody>
      </p:sp>
    </p:spTree>
    <p:extLst>
      <p:ext uri="{BB962C8B-B14F-4D97-AF65-F5344CB8AC3E}">
        <p14:creationId xmlns:p14="http://schemas.microsoft.com/office/powerpoint/2010/main" val="1200866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8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A974B0E-2DE8-467A-AFB1-7E384E4CA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cs typeface="Arial" panose="020B0604020202020204" pitchFamily="34" charset="0"/>
              </a:rPr>
              <a:t>GRASP</a:t>
            </a:r>
            <a:endParaRPr lang="en-GB" sz="1400" dirty="0">
              <a:cs typeface="Arial" panose="020B0604020202020204" pitchFamily="34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28CD577-421A-4914-9A0F-C8C0E2706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tr-TR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Information </a:t>
            </a:r>
            <a:r>
              <a:rPr lang="tr-TR" b="1" i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expert</a:t>
            </a:r>
            <a:r>
              <a:rPr lang="tr-TR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</a:t>
            </a:r>
            <a:r>
              <a:rPr lang="tr-T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Sorumluluk, yerine getirilmesi için gerekli bilgiyi ve veriyi barındıran sınıfa atanmalıdır. Böylece bir </a:t>
            </a:r>
            <a:r>
              <a:rPr lang="tr-TR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kapsülleme</a:t>
            </a:r>
            <a:r>
              <a:rPr lang="tr-T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(</a:t>
            </a:r>
            <a:r>
              <a:rPr lang="tr-TR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encapsulation</a:t>
            </a:r>
            <a:r>
              <a:rPr lang="tr-T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 sağlanmış olur ve veri bağımlılıkları minimuma indirilir.</a:t>
            </a:r>
          </a:p>
          <a:p>
            <a:r>
              <a:rPr lang="tr-TR" b="1" i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Creator</a:t>
            </a:r>
            <a:r>
              <a:rPr lang="tr-TR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</a:t>
            </a:r>
            <a:r>
              <a:rPr lang="tr-T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 sınıfı B sınıfını herhangi bir şekilde içeriyorsa (</a:t>
            </a:r>
            <a:r>
              <a:rPr lang="tr-TR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aggregation</a:t>
            </a:r>
            <a:r>
              <a:rPr lang="tr-T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tr-TR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containment</a:t>
            </a:r>
            <a:r>
              <a:rPr lang="tr-T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vs.), B türü nesne yaratma sorumluluğu A’ya ait olmalıdır.</a:t>
            </a:r>
          </a:p>
          <a:p>
            <a:r>
              <a:rPr lang="tr-TR" b="1" i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Low</a:t>
            </a:r>
            <a:r>
              <a:rPr lang="tr-TR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tr-TR" b="1" i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coupling</a:t>
            </a:r>
            <a:r>
              <a:rPr lang="tr-TR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</a:t>
            </a:r>
            <a:r>
              <a:rPr lang="tr-T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Bileşenler arası bağımlılığı (</a:t>
            </a:r>
            <a:r>
              <a:rPr lang="tr-TR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coupling</a:t>
            </a:r>
            <a:r>
              <a:rPr lang="tr-T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 düşük tutacak bir sorumluluk ataması yapılmalıdır.</a:t>
            </a:r>
          </a:p>
          <a:p>
            <a:r>
              <a:rPr lang="tr-TR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High </a:t>
            </a:r>
            <a:r>
              <a:rPr lang="tr-TR" b="1" i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cohesion</a:t>
            </a:r>
            <a:r>
              <a:rPr lang="tr-TR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</a:t>
            </a:r>
            <a:r>
              <a:rPr lang="tr-T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Bileşen içi birlikteliği (</a:t>
            </a:r>
            <a:r>
              <a:rPr lang="tr-TR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cohesion</a:t>
            </a:r>
            <a:r>
              <a:rPr lang="tr-T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 yüksek tutacak bir sorumluluk ataması yapılmalıdır.</a:t>
            </a:r>
          </a:p>
          <a:p>
            <a:r>
              <a:rPr lang="tr-TR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Controller: </a:t>
            </a:r>
            <a:r>
              <a:rPr lang="tr-T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Sistemin dışarı ile iletişimi, o sistemin bütününü veya belirli </a:t>
            </a:r>
            <a:r>
              <a:rPr lang="tr-TR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use</a:t>
            </a:r>
            <a:r>
              <a:rPr lang="tr-T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tr-TR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case’leri</a:t>
            </a:r>
            <a:r>
              <a:rPr lang="tr-T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temsil eden </a:t>
            </a:r>
            <a:r>
              <a:rPr lang="tr-TR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controller</a:t>
            </a:r>
            <a:r>
              <a:rPr lang="tr-T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</a:t>
            </a:r>
            <a:r>
              <a:rPr lang="tr-TR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handler’lar</a:t>
            </a:r>
            <a:r>
              <a:rPr lang="tr-T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tarafından sağlanmalıdır.</a:t>
            </a:r>
          </a:p>
        </p:txBody>
      </p:sp>
    </p:spTree>
    <p:extLst>
      <p:ext uri="{BB962C8B-B14F-4D97-AF65-F5344CB8AC3E}">
        <p14:creationId xmlns:p14="http://schemas.microsoft.com/office/powerpoint/2010/main" val="1814335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18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45559C21-9247-4BB7-81F6-E07812EC4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TEMEL PRENSİPLER</a:t>
            </a:r>
            <a:endParaRPr lang="en-GB" dirty="0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613D4460-5517-490F-B989-145096DFAA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4835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8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A974B0E-2DE8-467A-AFB1-7E384E4CA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cs typeface="Arial" panose="020B0604020202020204" pitchFamily="34" charset="0"/>
              </a:rPr>
              <a:t>GRASP</a:t>
            </a:r>
            <a:endParaRPr lang="en-GB" sz="1400" dirty="0">
              <a:cs typeface="Arial" panose="020B0604020202020204" pitchFamily="34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28CD577-421A-4914-9A0F-C8C0E2706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r-TR" b="1" i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Polymorphism</a:t>
            </a:r>
            <a:r>
              <a:rPr lang="tr-TR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</a:t>
            </a:r>
            <a:r>
              <a:rPr lang="tr-T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Birbirleriyle ilişkili ama farklılıkları olan elementlerle ilgili sorumlulukları </a:t>
            </a:r>
            <a:r>
              <a:rPr lang="tr-TR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polymorphism</a:t>
            </a:r>
            <a:r>
              <a:rPr lang="tr-T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ile geliştirmeliyiz. </a:t>
            </a:r>
            <a:r>
              <a:rPr lang="tr-TR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If</a:t>
            </a:r>
            <a:r>
              <a:rPr lang="tr-T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-else koşul bloklarıyla tip kontrolü yapmak kötü bir uygulamadır.</a:t>
            </a:r>
          </a:p>
          <a:p>
            <a:r>
              <a:rPr lang="tr-TR" b="1" i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Pure</a:t>
            </a:r>
            <a:r>
              <a:rPr lang="tr-TR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tr-TR" b="1" i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fabrication</a:t>
            </a:r>
            <a:r>
              <a:rPr lang="tr-TR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</a:t>
            </a:r>
            <a:r>
              <a:rPr lang="tr-T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Diğer çözümler duruma uygun olmadığında </a:t>
            </a:r>
            <a:r>
              <a:rPr lang="tr-TR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low</a:t>
            </a:r>
            <a:r>
              <a:rPr lang="tr-T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tr-TR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coupling</a:t>
            </a:r>
            <a:r>
              <a:rPr lang="tr-T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ve </a:t>
            </a:r>
            <a:r>
              <a:rPr lang="tr-TR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high</a:t>
            </a:r>
            <a:r>
              <a:rPr lang="tr-T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tr-TR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cohesion’ı</a:t>
            </a:r>
            <a:r>
              <a:rPr lang="tr-T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bozmamak için problemdeki reel konseptleri temsil etmeyen yapay/farazi elementler yaratılabilir (</a:t>
            </a:r>
            <a:r>
              <a:rPr lang="tr-TR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örn</a:t>
            </a:r>
            <a:r>
              <a:rPr lang="tr-T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 </a:t>
            </a:r>
            <a:r>
              <a:rPr lang="tr-TR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Factory</a:t>
            </a:r>
            <a:r>
              <a:rPr lang="tr-T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tr-TR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PersistantStorage</a:t>
            </a:r>
            <a:r>
              <a:rPr lang="tr-T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).</a:t>
            </a:r>
          </a:p>
          <a:p>
            <a:r>
              <a:rPr lang="tr-TR" b="1" i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Indirection</a:t>
            </a:r>
            <a:r>
              <a:rPr lang="tr-TR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</a:t>
            </a:r>
            <a:r>
              <a:rPr lang="tr-T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İki veya daha fazla element arasında doğrudan bir bağımlılığı (</a:t>
            </a:r>
            <a:r>
              <a:rPr lang="tr-TR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coupling</a:t>
            </a:r>
            <a:r>
              <a:rPr lang="tr-T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 engellemek istiyorsak ara birimler üretebiliriz (</a:t>
            </a:r>
            <a:r>
              <a:rPr lang="tr-TR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örn</a:t>
            </a:r>
            <a:r>
              <a:rPr lang="tr-T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 </a:t>
            </a:r>
            <a:r>
              <a:rPr lang="tr-TR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Adapter</a:t>
            </a:r>
            <a:r>
              <a:rPr lang="tr-T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tr-TR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Facade</a:t>
            </a:r>
            <a:r>
              <a:rPr lang="tr-T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).</a:t>
            </a:r>
          </a:p>
          <a:p>
            <a:r>
              <a:rPr lang="tr-TR" b="1" i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Protected</a:t>
            </a:r>
            <a:r>
              <a:rPr lang="tr-TR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tr-TR" b="1" i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variations</a:t>
            </a:r>
            <a:r>
              <a:rPr lang="tr-TR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</a:t>
            </a:r>
            <a:r>
              <a:rPr lang="tr-T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Sistemi tasarlarken bazı elemanlardaki değişiklikler diğerlerini etkilememelidir. Bunu yapmak için değişkenlik gösterecek noktaları tespit edip, dışarıya yansıtmasını engelleyecek bir arayüz ile sarmalıyız.</a:t>
            </a:r>
            <a:endParaRPr lang="tr-TR" b="1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0956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18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45559C21-9247-4BB7-81F6-E07812EC4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TASARIM KALIPLARINA GİRİŞ</a:t>
            </a:r>
            <a:endParaRPr lang="en-GB" dirty="0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613D4460-5517-490F-B989-145096DFAA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9742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8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A974B0E-2DE8-467A-AFB1-7E384E4CA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cs typeface="Arial" panose="020B0604020202020204" pitchFamily="34" charset="0"/>
              </a:rPr>
              <a:t>TASARIM KALIBI NEDİR?</a:t>
            </a:r>
            <a:endParaRPr lang="en-GB" sz="1400" dirty="0">
              <a:cs typeface="Arial" panose="020B0604020202020204" pitchFamily="34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28CD577-421A-4914-9A0F-C8C0E2706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Yazılım mühendisliğinde tasarım kalıbı (örüntüsü/örneği, </a:t>
            </a:r>
            <a:r>
              <a:rPr lang="tr-TR" sz="2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design</a:t>
            </a:r>
            <a:r>
              <a:rPr lang="tr-TR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tr-TR" sz="2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pattern</a:t>
            </a:r>
            <a:r>
              <a:rPr lang="tr-TR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), sıklıkla tekrar eden bir soruna </a:t>
            </a:r>
            <a:r>
              <a:rPr lang="tr-TR" sz="22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çözüm niteliği taşıyan</a:t>
            </a:r>
            <a:r>
              <a:rPr lang="tr-TR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tr-TR" sz="22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genel</a:t>
            </a:r>
            <a:r>
              <a:rPr lang="tr-TR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ve </a:t>
            </a:r>
            <a:r>
              <a:rPr lang="tr-TR" sz="22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tekrar kullanılabilir</a:t>
            </a:r>
            <a:r>
              <a:rPr lang="tr-TR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metotlardır</a:t>
            </a:r>
            <a:r>
              <a:rPr lang="tr-TR" sz="2200" baseline="30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[4]</a:t>
            </a:r>
            <a:r>
              <a:rPr lang="tr-TR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r>
              <a:rPr lang="tr-TR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Doğrudan kaynak kodu veya makine kodu olarak kullanılabilen </a:t>
            </a:r>
            <a:r>
              <a:rPr lang="tr-TR" sz="22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nihai bir tasarım değildir</a:t>
            </a:r>
            <a:r>
              <a:rPr lang="tr-TR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 Farklı durumlarda </a:t>
            </a:r>
            <a:r>
              <a:rPr lang="tr-TR" sz="22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bir sorunun nasıl çözülebileceğini tarif eden açıklama</a:t>
            </a:r>
            <a:r>
              <a:rPr lang="tr-TR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veya </a:t>
            </a:r>
            <a:r>
              <a:rPr lang="tr-TR" sz="22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kalıplardır</a:t>
            </a:r>
            <a:r>
              <a:rPr lang="tr-TR" sz="2200" baseline="30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[4]</a:t>
            </a:r>
            <a:r>
              <a:rPr lang="tr-TR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r>
              <a:rPr lang="tr-TR" sz="2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Singleton</a:t>
            </a:r>
            <a:r>
              <a:rPr lang="tr-TR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tr-TR" sz="2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Factory</a:t>
            </a:r>
            <a:r>
              <a:rPr lang="tr-TR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tr-TR" sz="2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method</a:t>
            </a:r>
            <a:r>
              <a:rPr lang="tr-TR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tr-TR" sz="2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Observer</a:t>
            </a:r>
            <a:r>
              <a:rPr lang="tr-TR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tr-TR" sz="2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Adapter</a:t>
            </a:r>
            <a:r>
              <a:rPr lang="tr-TR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tr-TR" sz="2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State</a:t>
            </a:r>
            <a:r>
              <a:rPr lang="tr-TR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vs. tasarım kalıplarına örnektir</a:t>
            </a:r>
            <a:r>
              <a:rPr lang="tr-TR" sz="2200" baseline="30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[4]</a:t>
            </a:r>
            <a:r>
              <a:rPr lang="tr-TR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9690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8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A974B0E-2DE8-467A-AFB1-7E384E4CA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cs typeface="Arial" panose="020B0604020202020204" pitchFamily="34" charset="0"/>
              </a:rPr>
              <a:t>GANG OF FOUR</a:t>
            </a:r>
            <a:endParaRPr lang="en-GB" sz="1400" dirty="0">
              <a:cs typeface="Arial" panose="020B0604020202020204" pitchFamily="34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28CD577-421A-4914-9A0F-C8C0E2706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Gang of </a:t>
            </a:r>
            <a:r>
              <a:rPr lang="tr-TR" sz="2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Four</a:t>
            </a:r>
            <a:r>
              <a:rPr lang="tr-TR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(</a:t>
            </a:r>
            <a:r>
              <a:rPr lang="tr-TR" sz="2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GoF</a:t>
            </a:r>
            <a:r>
              <a:rPr lang="tr-TR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), 1994 yılında yazılmış ve yazılımda tasarım kalıplarını açıklayan meşhur </a:t>
            </a:r>
            <a:r>
              <a:rPr lang="tr-TR" sz="22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‘Design </a:t>
            </a:r>
            <a:r>
              <a:rPr lang="tr-TR" sz="2200" i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Patterns</a:t>
            </a:r>
            <a:r>
              <a:rPr lang="tr-TR" sz="22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</a:t>
            </a:r>
            <a:r>
              <a:rPr lang="tr-TR" sz="2200" i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Elements</a:t>
            </a:r>
            <a:r>
              <a:rPr lang="tr-TR" sz="22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of </a:t>
            </a:r>
            <a:r>
              <a:rPr lang="tr-TR" sz="2200" i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Reusable</a:t>
            </a:r>
            <a:r>
              <a:rPr lang="tr-TR" sz="22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Object-</a:t>
            </a:r>
            <a:r>
              <a:rPr lang="tr-TR" sz="2200" i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Oriented</a:t>
            </a:r>
            <a:r>
              <a:rPr lang="tr-TR" sz="22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Software’</a:t>
            </a:r>
            <a:r>
              <a:rPr lang="tr-TR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kitabının 4 yazarından bahsederken kullanılan bir ifadedir.</a:t>
            </a:r>
          </a:p>
          <a:p>
            <a:r>
              <a:rPr lang="tr-TR" sz="2200" i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Erich</a:t>
            </a:r>
            <a:r>
              <a:rPr lang="tr-TR" sz="22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Gamma, Richard </a:t>
            </a:r>
            <a:r>
              <a:rPr lang="tr-TR" sz="2200" i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Helm</a:t>
            </a:r>
            <a:r>
              <a:rPr lang="tr-TR" sz="22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tr-TR" sz="2200" i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Ralph</a:t>
            </a:r>
            <a:r>
              <a:rPr lang="tr-TR" sz="22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Johnson, John </a:t>
            </a:r>
            <a:r>
              <a:rPr lang="tr-TR" sz="2200" i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Vlissides</a:t>
            </a:r>
            <a:r>
              <a:rPr lang="tr-TR" sz="2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’i</a:t>
            </a:r>
            <a:r>
              <a:rPr lang="tr-TR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kapsayan Gang of </a:t>
            </a:r>
            <a:r>
              <a:rPr lang="tr-TR" sz="2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Four</a:t>
            </a:r>
            <a:r>
              <a:rPr lang="tr-TR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kitapta açıklanan ve 3 ana kategoriye ayrılan tasarım kalıplarıyla anılır.</a:t>
            </a:r>
            <a:endParaRPr lang="tr-TR" sz="2200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tr-TR" sz="2200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2529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8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A974B0E-2DE8-467A-AFB1-7E384E4CA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cs typeface="Arial" panose="020B0604020202020204" pitchFamily="34" charset="0"/>
              </a:rPr>
              <a:t>GANG OF FOUR</a:t>
            </a:r>
            <a:endParaRPr lang="en-GB" sz="1400" dirty="0">
              <a:cs typeface="Arial" panose="020B0604020202020204" pitchFamily="34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BE81999-C829-E35D-EBF0-68B4FEF23A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94314" y="2410805"/>
            <a:ext cx="5203372" cy="355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691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9C24D64-1800-457D-A613-32AE18AA6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REFERANSLAR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5714EB8-5D44-4827-968C-669ADCFCE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>
                <a:solidFill>
                  <a:srgbClr val="00427D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[0] Clean Code, Akın Kaldıroğlu – udemy.com</a:t>
            </a:r>
            <a:endParaRPr lang="en-GB" dirty="0">
              <a:solidFill>
                <a:srgbClr val="00427D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00427D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 Single-responsibility principle </a:t>
            </a:r>
            <a:r>
              <a:rPr lang="tr-TR" dirty="0">
                <a:solidFill>
                  <a:srgbClr val="00427D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– </a:t>
            </a:r>
            <a:r>
              <a:rPr lang="tr-TR" dirty="0" err="1">
                <a:solidFill>
                  <a:srgbClr val="00427D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</a:t>
            </a:r>
            <a:endParaRPr lang="tr-TR" dirty="0">
              <a:solidFill>
                <a:srgbClr val="00427D"/>
              </a:solidFill>
            </a:endParaRPr>
          </a:p>
          <a:p>
            <a:pPr marL="0" indent="0">
              <a:buNone/>
            </a:pPr>
            <a:r>
              <a:rPr lang="tr-TR" dirty="0">
                <a:solidFill>
                  <a:srgbClr val="00427D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 </a:t>
            </a:r>
            <a:r>
              <a:rPr lang="tr-TR" dirty="0" err="1">
                <a:solidFill>
                  <a:srgbClr val="00427D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</a:t>
            </a:r>
            <a:r>
              <a:rPr lang="tr-TR" dirty="0">
                <a:solidFill>
                  <a:srgbClr val="00427D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S.O.L.I.D </a:t>
            </a:r>
            <a:r>
              <a:rPr lang="tr-TR" dirty="0" err="1">
                <a:solidFill>
                  <a:srgbClr val="00427D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Principles</a:t>
            </a:r>
            <a:r>
              <a:rPr lang="tr-TR" dirty="0">
                <a:solidFill>
                  <a:srgbClr val="00427D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in </a:t>
            </a:r>
            <a:r>
              <a:rPr lang="tr-TR" dirty="0" err="1">
                <a:solidFill>
                  <a:srgbClr val="00427D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Pictures</a:t>
            </a:r>
            <a:r>
              <a:rPr lang="tr-TR" dirty="0">
                <a:solidFill>
                  <a:srgbClr val="00427D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– </a:t>
            </a:r>
            <a:r>
              <a:rPr lang="tr-TR" dirty="0" err="1">
                <a:solidFill>
                  <a:srgbClr val="00427D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Ugonna</a:t>
            </a:r>
            <a:r>
              <a:rPr lang="tr-TR" dirty="0">
                <a:solidFill>
                  <a:srgbClr val="00427D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tr-TR" dirty="0" err="1">
                <a:solidFill>
                  <a:srgbClr val="00427D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Thelma</a:t>
            </a:r>
            <a:endParaRPr lang="tr-TR" dirty="0">
              <a:solidFill>
                <a:srgbClr val="00427D"/>
              </a:solidFill>
            </a:endParaRPr>
          </a:p>
          <a:p>
            <a:pPr marL="0" indent="0">
              <a:buNone/>
            </a:pPr>
            <a:r>
              <a:rPr lang="tr-TR" dirty="0">
                <a:solidFill>
                  <a:srgbClr val="00427D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 Open–</a:t>
            </a:r>
            <a:r>
              <a:rPr lang="tr-TR" dirty="0" err="1">
                <a:solidFill>
                  <a:srgbClr val="00427D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closed</a:t>
            </a:r>
            <a:r>
              <a:rPr lang="tr-TR" dirty="0">
                <a:solidFill>
                  <a:srgbClr val="00427D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tr-TR" dirty="0" err="1">
                <a:solidFill>
                  <a:srgbClr val="00427D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principle</a:t>
            </a:r>
            <a:r>
              <a:rPr lang="tr-TR" dirty="0">
                <a:solidFill>
                  <a:srgbClr val="00427D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– </a:t>
            </a:r>
            <a:r>
              <a:rPr lang="tr-TR" dirty="0" err="1">
                <a:solidFill>
                  <a:srgbClr val="00427D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</a:t>
            </a:r>
            <a:endParaRPr lang="tr-TR" dirty="0">
              <a:solidFill>
                <a:srgbClr val="00427D"/>
              </a:solidFill>
            </a:endParaRPr>
          </a:p>
          <a:p>
            <a:pPr marL="0" indent="0">
              <a:buNone/>
            </a:pPr>
            <a:r>
              <a:rPr lang="tr-TR" dirty="0">
                <a:solidFill>
                  <a:srgbClr val="00427D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 Software design pattern – Wikipedia</a:t>
            </a:r>
            <a:endParaRPr lang="tr-TR" dirty="0">
              <a:solidFill>
                <a:srgbClr val="0042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925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8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A974B0E-2DE8-467A-AFB1-7E384E4CA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cs typeface="Arial" panose="020B0604020202020204" pitchFamily="34" charset="0"/>
              </a:rPr>
              <a:t>TEMEL PRENSİPLER</a:t>
            </a:r>
            <a:endParaRPr lang="en-GB" dirty="0">
              <a:cs typeface="Arial" panose="020B0604020202020204" pitchFamily="34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28CD577-421A-4914-9A0F-C8C0E2706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Temiz koda dair prensipleri 3 başlık altında inceleyeceğiz:</a:t>
            </a:r>
          </a:p>
          <a:p>
            <a:r>
              <a:rPr lang="tr-T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SOLID Prensipleri</a:t>
            </a:r>
          </a:p>
          <a:p>
            <a:r>
              <a:rPr lang="en-GB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Demeter </a:t>
            </a:r>
            <a:r>
              <a:rPr lang="en-GB" sz="24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Kanunu</a:t>
            </a:r>
            <a:endParaRPr lang="en-GB" sz="2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GB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GRASP</a:t>
            </a:r>
          </a:p>
        </p:txBody>
      </p:sp>
    </p:spTree>
    <p:extLst>
      <p:ext uri="{BB962C8B-B14F-4D97-AF65-F5344CB8AC3E}">
        <p14:creationId xmlns:p14="http://schemas.microsoft.com/office/powerpoint/2010/main" val="1153182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8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A974B0E-2DE8-467A-AFB1-7E384E4CA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cs typeface="Arial" panose="020B0604020202020204" pitchFamily="34" charset="0"/>
              </a:rPr>
              <a:t>SOLID PRENSİPLERİ</a:t>
            </a:r>
            <a:endParaRPr lang="en-GB" dirty="0">
              <a:cs typeface="Arial" panose="020B0604020202020204" pitchFamily="34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28CD577-421A-4914-9A0F-C8C0E2706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SOLID kısaltması, temiz kod için önemli 5 prensibin baş harflerinden oluşuyor:</a:t>
            </a:r>
          </a:p>
          <a:p>
            <a:r>
              <a:rPr lang="tr-TR" sz="2000" b="1" i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Single-responsibility</a:t>
            </a:r>
            <a:r>
              <a:rPr lang="tr-TR" sz="20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tr-TR" sz="2000" b="1" i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principle</a:t>
            </a:r>
            <a:r>
              <a:rPr lang="tr-TR" sz="20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tr-T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(tek sorumluluk prensibi)</a:t>
            </a:r>
          </a:p>
          <a:p>
            <a:r>
              <a:rPr lang="tr-TR" sz="20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Open–</a:t>
            </a:r>
            <a:r>
              <a:rPr lang="tr-TR" sz="2000" b="1" i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closed</a:t>
            </a:r>
            <a:r>
              <a:rPr lang="tr-TR" sz="20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tr-TR" sz="2000" b="1" i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principle</a:t>
            </a:r>
            <a:r>
              <a:rPr lang="tr-TR" sz="20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tr-T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(açık-kapalı prensibi)</a:t>
            </a:r>
          </a:p>
          <a:p>
            <a:r>
              <a:rPr lang="tr-TR" sz="2000" b="1" i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Liskov</a:t>
            </a:r>
            <a:r>
              <a:rPr lang="tr-TR" sz="20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tr-TR" sz="2000" b="1" i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substitution</a:t>
            </a:r>
            <a:r>
              <a:rPr lang="tr-TR" sz="20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tr-TR" sz="2000" b="1" i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principle</a:t>
            </a:r>
            <a:r>
              <a:rPr lang="tr-TR" sz="20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tr-T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tr-TR" sz="20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Liskov’un</a:t>
            </a:r>
            <a:r>
              <a:rPr lang="tr-T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yerine geçme prensibi)</a:t>
            </a:r>
          </a:p>
          <a:p>
            <a:r>
              <a:rPr lang="tr-TR" sz="2000" b="1" i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Interface</a:t>
            </a:r>
            <a:r>
              <a:rPr lang="tr-TR" sz="20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tr-TR" sz="2000" b="1" i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segregation</a:t>
            </a:r>
            <a:r>
              <a:rPr lang="tr-TR" sz="20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tr-TR" sz="2000" b="1" i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principle</a:t>
            </a:r>
            <a:r>
              <a:rPr lang="tr-T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(Arayüz ayrımı prensibi)</a:t>
            </a:r>
            <a:endParaRPr lang="tr-TR" sz="2000" b="1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tr-TR" sz="2000" b="1" i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Dependency</a:t>
            </a:r>
            <a:r>
              <a:rPr lang="tr-TR" sz="20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tr-TR" sz="2000" b="1" i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inversion</a:t>
            </a:r>
            <a:r>
              <a:rPr lang="tr-TR" sz="20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tr-TR" sz="2000" b="1" i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principle</a:t>
            </a:r>
            <a:r>
              <a:rPr lang="tr-T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(Bağımlılığı ters çevirme prensibi)</a:t>
            </a:r>
            <a:endParaRPr lang="tr-TR" sz="2000" b="1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0225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8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A974B0E-2DE8-467A-AFB1-7E384E4CA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cs typeface="Arial" panose="020B0604020202020204" pitchFamily="34" charset="0"/>
              </a:rPr>
              <a:t>Sıngle</a:t>
            </a:r>
            <a:r>
              <a:rPr lang="tr-TR" dirty="0">
                <a:cs typeface="Arial" panose="020B0604020202020204" pitchFamily="34" charset="0"/>
              </a:rPr>
              <a:t> </a:t>
            </a:r>
            <a:r>
              <a:rPr lang="tr-TR" dirty="0" err="1">
                <a:cs typeface="Arial" panose="020B0604020202020204" pitchFamily="34" charset="0"/>
              </a:rPr>
              <a:t>responsıbılıty</a:t>
            </a:r>
            <a:r>
              <a:rPr lang="tr-TR" dirty="0">
                <a:cs typeface="Arial" panose="020B0604020202020204" pitchFamily="34" charset="0"/>
              </a:rPr>
              <a:t> (</a:t>
            </a:r>
            <a:r>
              <a:rPr lang="tr-TR" dirty="0" err="1">
                <a:cs typeface="Arial" panose="020B0604020202020204" pitchFamily="34" charset="0"/>
              </a:rPr>
              <a:t>srp</a:t>
            </a:r>
            <a:r>
              <a:rPr lang="tr-TR" dirty="0">
                <a:cs typeface="Arial" panose="020B0604020202020204" pitchFamily="34" charset="0"/>
              </a:rPr>
              <a:t>)</a:t>
            </a:r>
            <a:endParaRPr lang="en-GB" dirty="0">
              <a:cs typeface="Arial" panose="020B0604020202020204" pitchFamily="34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28CD577-421A-4914-9A0F-C8C0E2706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Bir bilgisayar programındaki her modül, sınıf ya da fonksiyon programın işlevselliğinin </a:t>
            </a:r>
            <a:r>
              <a:rPr lang="tr-TR" sz="22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yalnızca tek bir kısmından sorumlu olmalı</a:t>
            </a:r>
            <a:r>
              <a:rPr lang="tr-TR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dır ve o kısmı kapsüllemelidir (</a:t>
            </a:r>
            <a:r>
              <a:rPr lang="tr-TR" sz="2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encapsulation</a:t>
            </a:r>
            <a:r>
              <a:rPr lang="tr-TR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). </a:t>
            </a:r>
            <a:r>
              <a:rPr lang="tr-TR" sz="2200" baseline="30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[1]</a:t>
            </a:r>
            <a:endParaRPr lang="tr-TR" sz="2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None/>
            </a:pPr>
            <a:r>
              <a:rPr lang="tr-TR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Diğer bir deyişle sadece </a:t>
            </a:r>
            <a:r>
              <a:rPr lang="tr-TR" sz="22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tek bir şeyi soyutlamalı</a:t>
            </a:r>
            <a:r>
              <a:rPr lang="tr-TR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ona </a:t>
            </a:r>
            <a:r>
              <a:rPr lang="tr-TR" sz="22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odaklanmalı</a:t>
            </a:r>
            <a:r>
              <a:rPr lang="tr-TR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onunla </a:t>
            </a:r>
            <a:r>
              <a:rPr lang="tr-TR" sz="22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ilgili veriye ve sorumluluklara sahip olmalı</a:t>
            </a:r>
            <a:r>
              <a:rPr lang="tr-TR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2036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8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Dikdörtgen 22">
            <a:extLst>
              <a:ext uri="{FF2B5EF4-FFF2-40B4-BE49-F238E27FC236}">
                <a16:creationId xmlns:a16="http://schemas.microsoft.com/office/drawing/2014/main" id="{20630244-1A09-59D8-FEDD-FD8E96B8DBD6}"/>
              </a:ext>
            </a:extLst>
          </p:cNvPr>
          <p:cNvSpPr/>
          <p:nvPr/>
        </p:nvSpPr>
        <p:spPr>
          <a:xfrm>
            <a:off x="1708185" y="2635320"/>
            <a:ext cx="4143975" cy="31008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2" name="Dikdörtgen 21">
            <a:extLst>
              <a:ext uri="{FF2B5EF4-FFF2-40B4-BE49-F238E27FC236}">
                <a16:creationId xmlns:a16="http://schemas.microsoft.com/office/drawing/2014/main" id="{4BA1E814-8688-A345-67FF-940639F0A318}"/>
              </a:ext>
            </a:extLst>
          </p:cNvPr>
          <p:cNvSpPr/>
          <p:nvPr/>
        </p:nvSpPr>
        <p:spPr>
          <a:xfrm>
            <a:off x="6338889" y="2639215"/>
            <a:ext cx="4143975" cy="3100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5130" name="Picture 10" descr="single_responsibility_principle">
            <a:extLst>
              <a:ext uri="{FF2B5EF4-FFF2-40B4-BE49-F238E27FC236}">
                <a16:creationId xmlns:a16="http://schemas.microsoft.com/office/drawing/2014/main" id="{A1307FF7-D6FE-8958-27F3-6943C4FE7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186" y="2638044"/>
            <a:ext cx="4143975" cy="310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DFE83CA2-57F5-A9D0-484C-6F9F08957066}"/>
              </a:ext>
            </a:extLst>
          </p:cNvPr>
          <p:cNvSpPr txBox="1"/>
          <p:nvPr/>
        </p:nvSpPr>
        <p:spPr>
          <a:xfrm>
            <a:off x="1708186" y="5740025"/>
            <a:ext cx="414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Derick</a:t>
            </a:r>
            <a:r>
              <a:rPr lang="tr-T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tr-TR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Bailey</a:t>
            </a:r>
            <a:r>
              <a:rPr lang="tr-T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CC-SA 3.0</a:t>
            </a:r>
          </a:p>
        </p:txBody>
      </p:sp>
      <p:sp>
        <p:nvSpPr>
          <p:cNvPr id="9" name="Başlık 8">
            <a:extLst>
              <a:ext uri="{FF2B5EF4-FFF2-40B4-BE49-F238E27FC236}">
                <a16:creationId xmlns:a16="http://schemas.microsoft.com/office/drawing/2014/main" id="{1DCAC023-2240-FD88-CA74-9C46F1BD1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cs typeface="Arial" panose="020B0604020202020204" pitchFamily="34" charset="0"/>
              </a:rPr>
              <a:t>Sıngle</a:t>
            </a:r>
            <a:r>
              <a:rPr lang="tr-TR" dirty="0">
                <a:cs typeface="Arial" panose="020B0604020202020204" pitchFamily="34" charset="0"/>
              </a:rPr>
              <a:t> </a:t>
            </a:r>
            <a:r>
              <a:rPr lang="tr-TR" dirty="0" err="1">
                <a:cs typeface="Arial" panose="020B0604020202020204" pitchFamily="34" charset="0"/>
              </a:rPr>
              <a:t>responsıbılıty</a:t>
            </a:r>
            <a:r>
              <a:rPr lang="tr-TR" dirty="0">
                <a:cs typeface="Arial" panose="020B0604020202020204" pitchFamily="34" charset="0"/>
              </a:rPr>
              <a:t> (</a:t>
            </a:r>
            <a:r>
              <a:rPr lang="tr-TR" dirty="0" err="1">
                <a:cs typeface="Arial" panose="020B0604020202020204" pitchFamily="34" charset="0"/>
              </a:rPr>
              <a:t>srp</a:t>
            </a:r>
            <a:r>
              <a:rPr lang="tr-TR" dirty="0">
                <a:cs typeface="Arial" panose="020B0604020202020204" pitchFamily="34" charset="0"/>
              </a:rPr>
              <a:t>)</a:t>
            </a:r>
            <a:endParaRPr lang="tr-TR" dirty="0"/>
          </a:p>
        </p:txBody>
      </p:sp>
      <p:pic>
        <p:nvPicPr>
          <p:cNvPr id="5132" name="Picture 12">
            <a:extLst>
              <a:ext uri="{FF2B5EF4-FFF2-40B4-BE49-F238E27FC236}">
                <a16:creationId xmlns:a16="http://schemas.microsoft.com/office/drawing/2014/main" id="{EA8EAB6B-9227-960F-4B19-8F6E4685A1E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38890" y="2714964"/>
            <a:ext cx="4143975" cy="2948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Metin kutusu 20">
            <a:extLst>
              <a:ext uri="{FF2B5EF4-FFF2-40B4-BE49-F238E27FC236}">
                <a16:creationId xmlns:a16="http://schemas.microsoft.com/office/drawing/2014/main" id="{EB1843A2-FF04-9565-AA7F-DF92FDEBDD80}"/>
              </a:ext>
            </a:extLst>
          </p:cNvPr>
          <p:cNvSpPr txBox="1"/>
          <p:nvPr/>
        </p:nvSpPr>
        <p:spPr>
          <a:xfrm>
            <a:off x="6338890" y="5740025"/>
            <a:ext cx="414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Ugona</a:t>
            </a:r>
            <a:r>
              <a:rPr lang="tr-T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tr-TR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Thelma</a:t>
            </a:r>
            <a:r>
              <a:rPr lang="tr-TR" baseline="30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[2]</a:t>
            </a:r>
            <a:endParaRPr lang="tr-TR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39066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8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A974B0E-2DE8-467A-AFB1-7E384E4CA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cs typeface="Arial" panose="020B0604020202020204" pitchFamily="34" charset="0"/>
              </a:rPr>
              <a:t>OPEN–CLOSED (OCP)</a:t>
            </a:r>
            <a:endParaRPr lang="en-GB" dirty="0">
              <a:cs typeface="Arial" panose="020B0604020202020204" pitchFamily="34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28CD577-421A-4914-9A0F-C8C0E2706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Nesne yönelimli programlamada yazılımsal yapılar (sınıflar, modüller, fonksiyonlar vs.) </a:t>
            </a:r>
            <a:r>
              <a:rPr lang="tr-TR" sz="22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genişletmeye açık</a:t>
            </a:r>
            <a:r>
              <a:rPr lang="tr-TR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fakat </a:t>
            </a:r>
            <a:r>
              <a:rPr lang="tr-TR" sz="22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değiştirmeye kapalı</a:t>
            </a:r>
            <a:r>
              <a:rPr lang="tr-TR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olmalıdır.</a:t>
            </a:r>
          </a:p>
          <a:p>
            <a:pPr marL="0" indent="0">
              <a:buNone/>
            </a:pPr>
            <a:r>
              <a:rPr lang="tr-TR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Yani bu yapılar, kendi kodlarında değişiklik yapılmadan davranışsal olarak genişletilebilmelidir. </a:t>
            </a:r>
            <a:r>
              <a:rPr lang="tr-TR" sz="2200" baseline="30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[3]</a:t>
            </a:r>
            <a:endParaRPr lang="tr-TR" sz="2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9840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8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ikdörtgen 7">
            <a:extLst>
              <a:ext uri="{FF2B5EF4-FFF2-40B4-BE49-F238E27FC236}">
                <a16:creationId xmlns:a16="http://schemas.microsoft.com/office/drawing/2014/main" id="{7F9F9F14-CC85-EC0B-AEB0-F89F866E0062}"/>
              </a:ext>
            </a:extLst>
          </p:cNvPr>
          <p:cNvSpPr/>
          <p:nvPr/>
        </p:nvSpPr>
        <p:spPr>
          <a:xfrm>
            <a:off x="1708185" y="2635320"/>
            <a:ext cx="4143975" cy="31008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EE7EE2DC-77AC-5869-730C-E7C219994D7B}"/>
              </a:ext>
            </a:extLst>
          </p:cNvPr>
          <p:cNvSpPr/>
          <p:nvPr/>
        </p:nvSpPr>
        <p:spPr>
          <a:xfrm>
            <a:off x="6338889" y="2639215"/>
            <a:ext cx="4143975" cy="3100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5130" name="Picture 10">
            <a:extLst>
              <a:ext uri="{FF2B5EF4-FFF2-40B4-BE49-F238E27FC236}">
                <a16:creationId xmlns:a16="http://schemas.microsoft.com/office/drawing/2014/main" id="{A1307FF7-D6FE-8958-27F3-6943C4FE7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08186" y="2640389"/>
            <a:ext cx="4143975" cy="310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DFE83CA2-57F5-A9D0-484C-6F9F08957066}"/>
              </a:ext>
            </a:extLst>
          </p:cNvPr>
          <p:cNvSpPr txBox="1"/>
          <p:nvPr/>
        </p:nvSpPr>
        <p:spPr>
          <a:xfrm>
            <a:off x="1708186" y="5740025"/>
            <a:ext cx="414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Derick</a:t>
            </a:r>
            <a:r>
              <a:rPr lang="tr-T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tr-TR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Bailey</a:t>
            </a:r>
            <a:r>
              <a:rPr lang="tr-T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CC-SA 3.0</a:t>
            </a:r>
          </a:p>
        </p:txBody>
      </p:sp>
      <p:sp>
        <p:nvSpPr>
          <p:cNvPr id="9" name="Başlık 8">
            <a:extLst>
              <a:ext uri="{FF2B5EF4-FFF2-40B4-BE49-F238E27FC236}">
                <a16:creationId xmlns:a16="http://schemas.microsoft.com/office/drawing/2014/main" id="{1DCAC023-2240-FD88-CA74-9C46F1BD1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cs typeface="Arial" panose="020B0604020202020204" pitchFamily="34" charset="0"/>
              </a:rPr>
              <a:t>OPEN–CLOSED (OCP)</a:t>
            </a:r>
            <a:endParaRPr lang="tr-TR" dirty="0"/>
          </a:p>
        </p:txBody>
      </p:sp>
      <p:pic>
        <p:nvPicPr>
          <p:cNvPr id="5132" name="Picture 12">
            <a:extLst>
              <a:ext uri="{FF2B5EF4-FFF2-40B4-BE49-F238E27FC236}">
                <a16:creationId xmlns:a16="http://schemas.microsoft.com/office/drawing/2014/main" id="{EA8EAB6B-9227-960F-4B19-8F6E4685A1E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38890" y="3008004"/>
            <a:ext cx="4143975" cy="236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Metin kutusu 20">
            <a:extLst>
              <a:ext uri="{FF2B5EF4-FFF2-40B4-BE49-F238E27FC236}">
                <a16:creationId xmlns:a16="http://schemas.microsoft.com/office/drawing/2014/main" id="{EB1843A2-FF04-9565-AA7F-DF92FDEBDD80}"/>
              </a:ext>
            </a:extLst>
          </p:cNvPr>
          <p:cNvSpPr txBox="1"/>
          <p:nvPr/>
        </p:nvSpPr>
        <p:spPr>
          <a:xfrm>
            <a:off x="6338890" y="5740025"/>
            <a:ext cx="414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Ugona</a:t>
            </a:r>
            <a:r>
              <a:rPr lang="tr-T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tr-TR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Thelma</a:t>
            </a:r>
            <a:r>
              <a:rPr lang="tr-TR" baseline="30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[2]</a:t>
            </a:r>
            <a:endParaRPr lang="tr-TR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2387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8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A974B0E-2DE8-467A-AFB1-7E384E4CA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cs typeface="Arial" panose="020B0604020202020204" pitchFamily="34" charset="0"/>
              </a:rPr>
              <a:t>Lıskov</a:t>
            </a:r>
            <a:r>
              <a:rPr lang="tr-TR" dirty="0">
                <a:cs typeface="Arial" panose="020B0604020202020204" pitchFamily="34" charset="0"/>
              </a:rPr>
              <a:t> </a:t>
            </a:r>
            <a:r>
              <a:rPr lang="tr-TR" dirty="0" err="1">
                <a:cs typeface="Arial" panose="020B0604020202020204" pitchFamily="34" charset="0"/>
              </a:rPr>
              <a:t>substıtutıon</a:t>
            </a:r>
            <a:r>
              <a:rPr lang="tr-TR" dirty="0">
                <a:cs typeface="Arial" panose="020B0604020202020204" pitchFamily="34" charset="0"/>
              </a:rPr>
              <a:t> (</a:t>
            </a:r>
            <a:r>
              <a:rPr lang="tr-TR" dirty="0" err="1">
                <a:cs typeface="Arial" panose="020B0604020202020204" pitchFamily="34" charset="0"/>
              </a:rPr>
              <a:t>lsp</a:t>
            </a:r>
            <a:r>
              <a:rPr lang="tr-TR" dirty="0">
                <a:cs typeface="Arial" panose="020B0604020202020204" pitchFamily="34" charset="0"/>
              </a:rPr>
              <a:t>)</a:t>
            </a:r>
            <a:endParaRPr lang="en-GB" dirty="0">
              <a:cs typeface="Arial" panose="020B0604020202020204" pitchFamily="34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28CD577-421A-4914-9A0F-C8C0E2706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tr-T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Barbara </a:t>
            </a:r>
            <a:r>
              <a:rPr lang="tr-TR" sz="20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Liskov</a:t>
            </a:r>
            <a:r>
              <a:rPr lang="tr-T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ve </a:t>
            </a:r>
            <a:r>
              <a:rPr lang="tr-TR" sz="20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Jeannette</a:t>
            </a:r>
            <a:r>
              <a:rPr lang="tr-T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tr-TR" sz="20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Wing’in</a:t>
            </a:r>
            <a:r>
              <a:rPr lang="tr-T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1994’te yayınlanan makalesinde bu prensip şu şekilde açıklanır:</a:t>
            </a:r>
          </a:p>
          <a:p>
            <a:pPr marL="0" indent="0">
              <a:buNone/>
            </a:pPr>
            <a:r>
              <a:rPr lang="tr-T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«Eğer S tipi, T’nin bir alt tipi (</a:t>
            </a:r>
            <a:r>
              <a:rPr lang="tr-TR" sz="20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subtype</a:t>
            </a:r>
            <a:r>
              <a:rPr lang="tr-T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 ise; T tipindeki objeler programın istenen niteliklerini bozmadan S tipindeki objelerle değiştirilebilmelidir.»</a:t>
            </a:r>
          </a:p>
          <a:p>
            <a:pPr marL="0" indent="0">
              <a:buNone/>
            </a:pPr>
            <a:endParaRPr lang="tr-TR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None/>
            </a:pPr>
            <a:r>
              <a:rPr lang="tr-T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Nesne yönelimli programlamada temel sınıf (</a:t>
            </a:r>
            <a:r>
              <a:rPr lang="tr-TR" sz="20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base</a:t>
            </a:r>
            <a:r>
              <a:rPr lang="tr-T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tr-TR" sz="20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class</a:t>
            </a:r>
            <a:r>
              <a:rPr lang="tr-T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 türündeki nesnelerin, türetilmiş sınıf (</a:t>
            </a:r>
            <a:r>
              <a:rPr lang="tr-TR" sz="20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derived</a:t>
            </a:r>
            <a:r>
              <a:rPr lang="tr-T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tr-TR" sz="20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class</a:t>
            </a:r>
            <a:r>
              <a:rPr lang="tr-T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 türüyle sorunsuzca yer değiştirebilmesi anlamına gelir.</a:t>
            </a:r>
          </a:p>
          <a:p>
            <a:pPr marL="0" indent="0">
              <a:buNone/>
            </a:pPr>
            <a:r>
              <a:rPr lang="tr-T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Bunun gerçekleşebilmesi için </a:t>
            </a:r>
            <a:r>
              <a:rPr lang="tr-TR" sz="20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türetilmiş sınıf, temel sınıfın bütün yaptıklarını yapabilmelidir</a:t>
            </a:r>
            <a:r>
              <a:rPr lang="tr-T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 Daha sonra ekstra işlevlerini de geliştirebilir.</a:t>
            </a:r>
          </a:p>
        </p:txBody>
      </p:sp>
    </p:spTree>
    <p:extLst>
      <p:ext uri="{BB962C8B-B14F-4D97-AF65-F5344CB8AC3E}">
        <p14:creationId xmlns:p14="http://schemas.microsoft.com/office/powerpoint/2010/main" val="3817095594"/>
      </p:ext>
    </p:extLst>
  </p:cSld>
  <p:clrMapOvr>
    <a:masterClrMapping/>
  </p:clrMapOvr>
</p:sld>
</file>

<file path=ppt/theme/theme1.xml><?xml version="1.0" encoding="utf-8"?>
<a:theme xmlns:a="http://schemas.openxmlformats.org/drawingml/2006/main" name="YK Tech 1">
  <a:themeElements>
    <a:clrScheme name="Özel 1">
      <a:dk1>
        <a:srgbClr val="000000"/>
      </a:dk1>
      <a:lt1>
        <a:srgbClr val="FFFFFF"/>
      </a:lt1>
      <a:dk2>
        <a:srgbClr val="5E5E5E"/>
      </a:dk2>
      <a:lt2>
        <a:srgbClr val="A5A8AB"/>
      </a:lt2>
      <a:accent1>
        <a:srgbClr val="E11823"/>
      </a:accent1>
      <a:accent2>
        <a:srgbClr val="00427D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ke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et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K Tech 1" id="{5FFA3910-52F7-0440-B3EB-B2A54B3D8031}" vid="{01A44FD3-6E6E-F049-892D-3C7189B8B90D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YK Tech 1</Template>
  <TotalTime>1045</TotalTime>
  <Words>989</Words>
  <Application>Microsoft Macintosh PowerPoint</Application>
  <PresentationFormat>Geniş ekran</PresentationFormat>
  <Paragraphs>90</Paragraphs>
  <Slides>25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25</vt:i4>
      </vt:variant>
    </vt:vector>
  </HeadingPairs>
  <TitlesOfParts>
    <vt:vector size="29" baseType="lpstr">
      <vt:lpstr>Arial</vt:lpstr>
      <vt:lpstr>Calibri</vt:lpstr>
      <vt:lpstr>Gill Sans MT</vt:lpstr>
      <vt:lpstr>YK Tech 1</vt:lpstr>
      <vt:lpstr>Clean code - II</vt:lpstr>
      <vt:lpstr>TEMEL PRENSİPLER</vt:lpstr>
      <vt:lpstr>TEMEL PRENSİPLER</vt:lpstr>
      <vt:lpstr>SOLID PRENSİPLERİ</vt:lpstr>
      <vt:lpstr>Sıngle responsıbılıty (srp)</vt:lpstr>
      <vt:lpstr>Sıngle responsıbılıty (srp)</vt:lpstr>
      <vt:lpstr>OPEN–CLOSED (OCP)</vt:lpstr>
      <vt:lpstr>OPEN–CLOSED (OCP)</vt:lpstr>
      <vt:lpstr>Lıskov substıtutıon (lsp)</vt:lpstr>
      <vt:lpstr>Lıskov substıtutıon (lsp)</vt:lpstr>
      <vt:lpstr>INTERFACE SEGREGATION (ISP)</vt:lpstr>
      <vt:lpstr>INTERFACE SEGREGATION (ISP)</vt:lpstr>
      <vt:lpstr>INTERFACE SEGREGATION (ISP)</vt:lpstr>
      <vt:lpstr>DEPENDENCY INVERSION (DIP)</vt:lpstr>
      <vt:lpstr>DEPENDENCY INVERSION (DIP)</vt:lpstr>
      <vt:lpstr>DEMETER KANUNU (en az bilgi prensibi)</vt:lpstr>
      <vt:lpstr>DEMETER KANUNU (en az bilgi prensibi)</vt:lpstr>
      <vt:lpstr>GRASP</vt:lpstr>
      <vt:lpstr>GRASP</vt:lpstr>
      <vt:lpstr>GRASP</vt:lpstr>
      <vt:lpstr>TASARIM KALIPLARINA GİRİŞ</vt:lpstr>
      <vt:lpstr>TASARIM KALIBI NEDİR?</vt:lpstr>
      <vt:lpstr>GANG OF FOUR</vt:lpstr>
      <vt:lpstr>GANG OF FOUR</vt:lpstr>
      <vt:lpstr>REFERANSLAR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Clean code</dc:title>
  <dc:creator>Erkin Şahin</dc:creator>
  <cp:lastModifiedBy>Microsoft Office User</cp:lastModifiedBy>
  <cp:revision>468</cp:revision>
  <dcterms:created xsi:type="dcterms:W3CDTF">2022-03-29T18:22:10Z</dcterms:created>
  <dcterms:modified xsi:type="dcterms:W3CDTF">2022-04-27T17:21:11Z</dcterms:modified>
</cp:coreProperties>
</file>